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67" r:id="rId15"/>
    <p:sldId id="280" r:id="rId16"/>
    <p:sldId id="266" r:id="rId17"/>
    <p:sldId id="261" r:id="rId18"/>
    <p:sldId id="281" r:id="rId19"/>
    <p:sldId id="282" r:id="rId20"/>
    <p:sldId id="283" r:id="rId21"/>
    <p:sldId id="284" r:id="rId22"/>
    <p:sldId id="287" r:id="rId23"/>
    <p:sldId id="286" r:id="rId24"/>
    <p:sldId id="262" r:id="rId25"/>
    <p:sldId id="275" r:id="rId26"/>
    <p:sldId id="276" r:id="rId27"/>
    <p:sldId id="277" r:id="rId28"/>
    <p:sldId id="278" r:id="rId29"/>
    <p:sldId id="285" r:id="rId30"/>
    <p:sldId id="279" r:id="rId31"/>
    <p:sldId id="27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Psychology of invention (Hadamard)</a:t>
            </a:r>
          </a:p>
          <a:p>
            <a:pPr lvl="1"/>
            <a:r>
              <a:rPr lang="en-US" dirty="0" err="1"/>
              <a:t>Kekule</a:t>
            </a:r>
            <a:r>
              <a:rPr lang="en-US" dirty="0"/>
              <a:t> </a:t>
            </a:r>
          </a:p>
          <a:p>
            <a:pPr lvl="2"/>
            <a:r>
              <a:rPr lang="en-US" dirty="0"/>
              <a:t>Link to dreams</a:t>
            </a:r>
          </a:p>
          <a:p>
            <a:pPr lvl="1"/>
            <a:r>
              <a:rPr lang="en-US" dirty="0" err="1"/>
              <a:t>poincare</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5</a:t>
            </a:fld>
            <a:endParaRPr lang="en-US"/>
          </a:p>
        </p:txBody>
      </p:sp>
    </p:spTree>
    <p:extLst>
      <p:ext uri="{BB962C8B-B14F-4D97-AF65-F5344CB8AC3E}">
        <p14:creationId xmlns:p14="http://schemas.microsoft.com/office/powerpoint/2010/main" val="340819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Forbus</a:t>
            </a:r>
            <a:r>
              <a:rPr lang="en-US" dirty="0"/>
              <a:t>, Qualitative process models</a:t>
            </a:r>
          </a:p>
        </p:txBody>
      </p:sp>
      <p:sp>
        <p:nvSpPr>
          <p:cNvPr id="4" name="Slide Number Placeholder 3"/>
          <p:cNvSpPr>
            <a:spLocks noGrp="1"/>
          </p:cNvSpPr>
          <p:nvPr>
            <p:ph type="sldNum" sz="quarter" idx="5"/>
          </p:nvPr>
        </p:nvSpPr>
        <p:spPr/>
        <p:txBody>
          <a:bodyPr/>
          <a:lstStyle/>
          <a:p>
            <a:fld id="{50371DB5-D0DF-4E48-A88F-A3049A7357B4}" type="slidenum">
              <a:rPr lang="en-US" smtClean="0"/>
              <a:t>16</a:t>
            </a:fld>
            <a:endParaRPr lang="en-US"/>
          </a:p>
        </p:txBody>
      </p:sp>
    </p:spTree>
    <p:extLst>
      <p:ext uri="{BB962C8B-B14F-4D97-AF65-F5344CB8AC3E}">
        <p14:creationId xmlns:p14="http://schemas.microsoft.com/office/powerpoint/2010/main" val="266352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21</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New data</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84955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3"/>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
        <p:nvSpPr>
          <p:cNvPr id="3" name="Content Placeholder 2">
            <a:extLst>
              <a:ext uri="{FF2B5EF4-FFF2-40B4-BE49-F238E27FC236}">
                <a16:creationId xmlns:a16="http://schemas.microsoft.com/office/drawing/2014/main" id="{B0155F0C-6CE2-074B-4D57-A413BC7B987C}"/>
              </a:ext>
            </a:extLst>
          </p:cNvPr>
          <p:cNvSpPr>
            <a:spLocks noGrp="1"/>
          </p:cNvSpPr>
          <p:nvPr>
            <p:ph idx="1"/>
          </p:nvPr>
        </p:nvSpPr>
        <p:spPr>
          <a:xfrm>
            <a:off x="7995138" y="4536831"/>
            <a:ext cx="4119068" cy="1254369"/>
          </a:xfrm>
        </p:spPr>
        <p:txBody>
          <a:bodyPr>
            <a:normAutofit/>
          </a:bodyPr>
          <a:lstStyle/>
          <a:p>
            <a:r>
              <a:rPr lang="en-US" dirty="0"/>
              <a:t>How humans reason</a:t>
            </a:r>
          </a:p>
          <a:p>
            <a:pPr lvl="1"/>
            <a:r>
              <a:rPr lang="en-US" dirty="0"/>
              <a:t>Doctors, lawyers, …</a:t>
            </a:r>
          </a:p>
        </p:txBody>
      </p:sp>
    </p:spTree>
    <p:extLst>
      <p:ext uri="{BB962C8B-B14F-4D97-AF65-F5344CB8AC3E}">
        <p14:creationId xmlns:p14="http://schemas.microsoft.com/office/powerpoint/2010/main" val="392613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r>
              <a:rPr lang="en-US" dirty="0"/>
              <a:t>Narratives and stories (Patrick Winston)</a:t>
            </a:r>
          </a:p>
          <a:p>
            <a:pPr lvl="1"/>
            <a:r>
              <a:rPr lang="en-US" dirty="0"/>
              <a:t>How we make sense of our complex environment</a:t>
            </a:r>
          </a:p>
          <a:p>
            <a:r>
              <a:rPr lang="en-US" dirty="0"/>
              <a:t>Dreams</a:t>
            </a:r>
          </a:p>
          <a:p>
            <a:pPr lvl="1"/>
            <a:r>
              <a:rPr lang="en-US" dirty="0"/>
              <a:t>Aid generalization and prevent overfitting </a:t>
            </a:r>
          </a:p>
          <a:p>
            <a:r>
              <a:rPr lang="en-US" dirty="0"/>
              <a:t>Commonsense reasoning (</a:t>
            </a:r>
            <a:r>
              <a:rPr lang="en-US" dirty="0" err="1"/>
              <a:t>davis</a:t>
            </a:r>
            <a:r>
              <a:rPr lang="en-US" dirty="0"/>
              <a:t>, Marcus)</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you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a:t>
            </a:r>
          </a:p>
        </p:txBody>
      </p:sp>
    </p:spTree>
    <p:extLst>
      <p:ext uri="{BB962C8B-B14F-4D97-AF65-F5344CB8AC3E}">
        <p14:creationId xmlns:p14="http://schemas.microsoft.com/office/powerpoint/2010/main" val="64954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for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85000" lnSpcReduction="20000"/>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Computational models of creativity and insight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a:p>
            <a:endParaRPr lang="en-US" dirty="0"/>
          </a:p>
        </p:txBody>
      </p:sp>
      <p:sp>
        <p:nvSpPr>
          <p:cNvPr id="4" name="TextBox 3">
            <a:extLst>
              <a:ext uri="{FF2B5EF4-FFF2-40B4-BE49-F238E27FC236}">
                <a16:creationId xmlns:a16="http://schemas.microsoft.com/office/drawing/2014/main" id="{1C111002-F0D7-7E1B-22FD-F7C079EC35B4}"/>
              </a:ext>
            </a:extLst>
          </p:cNvPr>
          <p:cNvSpPr txBox="1"/>
          <p:nvPr/>
        </p:nvSpPr>
        <p:spPr>
          <a:xfrm>
            <a:off x="8785425" y="6370757"/>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pat Langley, 1986</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err="1"/>
              <a:t>Abc</a:t>
            </a:r>
            <a:r>
              <a:rPr lang="en-US" dirty="0"/>
              <a:t> -&gt; ABD</a:t>
            </a:r>
          </a:p>
          <a:p>
            <a:r>
              <a:rPr lang="en-US" dirty="0"/>
              <a:t>XYZ -&gt; ?</a:t>
            </a:r>
          </a:p>
          <a:p>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5610</TotalTime>
  <Words>1256</Words>
  <Application>Microsoft Macintosh PowerPoint</Application>
  <PresentationFormat>Widescreen</PresentationFormat>
  <Paragraphs>164</Paragraphs>
  <Slides>31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Computational models of creativity and insight</vt:lpstr>
      <vt:lpstr>ANALOGIES</vt:lpstr>
      <vt:lpstr>STORIES AND ANALOGIES</vt:lpstr>
      <vt:lpstr>Approaches</vt:lpstr>
      <vt:lpstr>Approaches</vt:lpstr>
      <vt:lpstr>Approaches</vt:lpstr>
      <vt:lpstr>Approaches</vt:lpstr>
      <vt:lpstr>Approaches</vt:lpstr>
      <vt:lpstr>PowerPoint Presentation</vt:lpstr>
      <vt:lpstr>New data</vt:lpstr>
      <vt:lpstr>PowerPoint Presentation</vt:lpstr>
      <vt:lpstr>Approaches</vt:lpstr>
      <vt:lpstr>Approaches</vt:lpstr>
      <vt:lpstr>Collective intelligence</vt:lpstr>
      <vt:lpstr>Collective intelligence</vt:lpstr>
      <vt:lpstr>Collective intelligence</vt:lpstr>
      <vt:lpstr>Collective intelligence</vt:lpstr>
      <vt:lpstr>Case based reasoning</vt:lpstr>
      <vt:lpstr>Approaches</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103</cp:revision>
  <cp:lastPrinted>2022-12-16T15:42:40Z</cp:lastPrinted>
  <dcterms:created xsi:type="dcterms:W3CDTF">2022-09-13T15:45:32Z</dcterms:created>
  <dcterms:modified xsi:type="dcterms:W3CDTF">2023-01-12T15:12:35Z</dcterms:modified>
</cp:coreProperties>
</file>